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259" r:id="rId4"/>
    <p:sldId id="328" r:id="rId5"/>
    <p:sldId id="329" r:id="rId6"/>
    <p:sldId id="330" r:id="rId7"/>
    <p:sldId id="331" r:id="rId8"/>
    <p:sldId id="332" r:id="rId9"/>
    <p:sldId id="333" r:id="rId10"/>
    <p:sldId id="334" r:id="rId11"/>
    <p:sldId id="335" r:id="rId12"/>
    <p:sldId id="336" r:id="rId13"/>
    <p:sldId id="337" r:id="rId14"/>
    <p:sldId id="338" r:id="rId15"/>
    <p:sldId id="339" r:id="rId16"/>
    <p:sldId id="340" r:id="rId17"/>
    <p:sldId id="341" r:id="rId18"/>
    <p:sldId id="342" r:id="rId19"/>
    <p:sldId id="343" r:id="rId20"/>
    <p:sldId id="344" r:id="rId21"/>
    <p:sldId id="345" r:id="rId22"/>
    <p:sldId id="349" r:id="rId23"/>
    <p:sldId id="346" r:id="rId24"/>
    <p:sldId id="347" r:id="rId25"/>
    <p:sldId id="348" r:id="rId26"/>
    <p:sldId id="29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35.jp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2020年12月19日星期六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dirty="0" smtClean="0"/>
              <a:t>初嘗</a:t>
            </a:r>
            <a:r>
              <a:rPr lang="en-US" altLang="zh-TW" sz="5400" dirty="0" smtClean="0"/>
              <a:t>AI2</a:t>
            </a:r>
            <a:r>
              <a:rPr lang="zh-TW" altLang="en-US" sz="5400" dirty="0" smtClean="0"/>
              <a:t>滋味</a:t>
            </a:r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上傳圖片檔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到右下角找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素材</a:t>
            </a:r>
            <a:r>
              <a:rPr lang="en-US" altLang="zh-TW" dirty="0"/>
              <a:t>]</a:t>
            </a:r>
            <a:r>
              <a:rPr lang="zh-TW" altLang="en-US" dirty="0"/>
              <a:t>區，點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上傳文件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在新開出的對話框點選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選擇檔案</a:t>
            </a:r>
            <a:r>
              <a:rPr lang="en-US" altLang="zh-TW" dirty="0"/>
              <a:t>]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找到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kitty.png</a:t>
            </a:r>
            <a:r>
              <a:rPr lang="zh-TW" altLang="en-US" dirty="0"/>
              <a:t>檔，如下圖後按下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7025" y="2491926"/>
            <a:ext cx="4495024" cy="187414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30" y="4270707"/>
            <a:ext cx="5112424" cy="228902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H="1" flipV="1">
            <a:off x="4073706" y="5343036"/>
            <a:ext cx="682224" cy="68560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向右箭號 7"/>
          <p:cNvSpPr/>
          <p:nvPr/>
        </p:nvSpPr>
        <p:spPr>
          <a:xfrm rot="19638211">
            <a:off x="5771954" y="3943483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4425587" y="5456088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887994" y="35648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V="1">
            <a:off x="6767025" y="3271951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871" y="4748767"/>
            <a:ext cx="4529177" cy="188101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10004530" y="55011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802641" y="5797166"/>
            <a:ext cx="549172" cy="24742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 rot="5400000">
            <a:off x="8665019" y="4332716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813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再次上傳聲音檔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圖片上傳完後，右下</a:t>
            </a:r>
            <a:r>
              <a:rPr lang="zh-TW" altLang="en-US" dirty="0"/>
              <a:t>角的素材區出現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請依照上傳照片的步驟，再上傳一個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完成後，右下角的素材區如下，有兩個檔案。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881" y="3911393"/>
            <a:ext cx="3933825" cy="1857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824" y="3911393"/>
            <a:ext cx="3838575" cy="22098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右箭號 5"/>
          <p:cNvSpPr/>
          <p:nvPr/>
        </p:nvSpPr>
        <p:spPr>
          <a:xfrm>
            <a:off x="5566681" y="4206622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573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設定按鈕的圖片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56584" cy="402412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zh-TW" altLang="en-US" dirty="0" smtClean="0"/>
              <a:t>首先點一下工作面板裡的按鈕一下。</a:t>
            </a:r>
            <a:endParaRPr lang="en-US" altLang="zh-TW" dirty="0" smtClean="0"/>
          </a:p>
          <a:p>
            <a:pPr marL="457200" indent="-457200">
              <a:buFont typeface="+mj-lt"/>
              <a:buAutoNum type="arabicPeriod"/>
            </a:pPr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圖片</a:t>
            </a:r>
            <a:r>
              <a:rPr lang="en-US" altLang="zh-TW" dirty="0"/>
              <a:t>]</a:t>
            </a:r>
            <a:r>
              <a:rPr lang="zh-TW" altLang="en-US" dirty="0"/>
              <a:t>屬性，並用滑鼠點下面的文字框</a:t>
            </a:r>
            <a:r>
              <a:rPr lang="en-US" altLang="zh-TW" dirty="0"/>
              <a:t>(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無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…</a:t>
            </a:r>
            <a:r>
              <a:rPr lang="zh-TW" altLang="en-US" dirty="0"/>
              <a:t>的地方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06089"/>
            <a:ext cx="5402717" cy="4092183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H="1" flipV="1">
            <a:off x="6611633" y="3859470"/>
            <a:ext cx="526285" cy="56324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6963514" y="3972521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9715169" y="60598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9594200" y="5766983"/>
            <a:ext cx="557506" cy="45170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186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設定按鈕的</a:t>
            </a:r>
            <a:r>
              <a:rPr lang="zh-TW" altLang="en-US" dirty="0" smtClean="0"/>
              <a:t>圖片完成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837922" cy="4024125"/>
          </a:xfrm>
        </p:spPr>
        <p:txBody>
          <a:bodyPr/>
          <a:lstStyle/>
          <a:p>
            <a:r>
              <a:rPr lang="zh-TW" altLang="en-US" dirty="0"/>
              <a:t>在新出現的對話框中</a:t>
            </a:r>
            <a:r>
              <a:rPr lang="zh-TW" altLang="en-US" dirty="0" smtClean="0"/>
              <a:t>點選</a:t>
            </a:r>
            <a:r>
              <a:rPr lang="en-US" altLang="zh-TW" b="1" dirty="0" smtClean="0">
                <a:solidFill>
                  <a:srgbClr val="FF0000"/>
                </a:solidFill>
              </a:rPr>
              <a:t>kitty.png</a:t>
            </a:r>
            <a:r>
              <a:rPr lang="zh-TW" altLang="en-US" dirty="0" smtClean="0"/>
              <a:t>如下圖確認</a:t>
            </a:r>
            <a:r>
              <a:rPr lang="zh-TW" altLang="en-US" dirty="0"/>
              <a:t>後按下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確定</a:t>
            </a:r>
            <a:r>
              <a:rPr lang="en-US" altLang="zh-TW" dirty="0"/>
              <a:t>]</a:t>
            </a:r>
            <a:endParaRPr lang="zh-TW" altLang="en-US" dirty="0"/>
          </a:p>
          <a:p>
            <a:r>
              <a:rPr lang="zh-TW" altLang="en-US" dirty="0"/>
              <a:t>沒有意外的話，中間的手機畫面區將</a:t>
            </a:r>
            <a:r>
              <a:rPr lang="zh-TW" altLang="en-US" dirty="0" smtClean="0"/>
              <a:t>如右圖，出現一隻貓。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290" y="3676261"/>
            <a:ext cx="1965357" cy="29090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5545" y="2057401"/>
            <a:ext cx="2806326" cy="4664346"/>
          </a:xfrm>
          <a:prstGeom prst="rect">
            <a:avLst/>
          </a:prstGeom>
        </p:spPr>
      </p:pic>
      <p:cxnSp>
        <p:nvCxnSpPr>
          <p:cNvPr id="6" name="直線單箭頭接點 5"/>
          <p:cNvCxnSpPr/>
          <p:nvPr/>
        </p:nvCxnSpPr>
        <p:spPr>
          <a:xfrm flipH="1">
            <a:off x="5105775" y="4040155"/>
            <a:ext cx="641881" cy="11189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5473019" y="4121214"/>
            <a:ext cx="247110" cy="3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40121" y="558623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H="1">
            <a:off x="5262465" y="5770905"/>
            <a:ext cx="645368" cy="4477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向右箭號 15"/>
          <p:cNvSpPr/>
          <p:nvPr/>
        </p:nvSpPr>
        <p:spPr>
          <a:xfrm>
            <a:off x="6399109" y="4389574"/>
            <a:ext cx="798683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410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把貓臉上的</a:t>
            </a:r>
            <a:r>
              <a:rPr lang="zh-TW" altLang="en-US" dirty="0"/>
              <a:t>字消掉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上頁中，按鈕的中間有文字，很醜。</a:t>
            </a:r>
          </a:p>
          <a:p>
            <a:r>
              <a:rPr lang="zh-TW" altLang="en-US" dirty="0"/>
              <a:t>請到右邊的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元件</a:t>
            </a:r>
            <a:r>
              <a:rPr lang="zh-TW" altLang="en-US" b="1" dirty="0">
                <a:solidFill>
                  <a:srgbClr val="FF0000"/>
                </a:solidFill>
              </a:rPr>
              <a:t>屬性</a:t>
            </a:r>
            <a:r>
              <a:rPr lang="en-US" altLang="zh-TW" dirty="0"/>
              <a:t>]</a:t>
            </a:r>
            <a:r>
              <a:rPr lang="zh-TW" altLang="en-US" dirty="0"/>
              <a:t>區找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</a:rPr>
              <a:t>文字</a:t>
            </a:r>
            <a:r>
              <a:rPr lang="en-US" altLang="zh-TW" dirty="0"/>
              <a:t>]</a:t>
            </a:r>
            <a:r>
              <a:rPr lang="zh-TW" altLang="en-US" dirty="0"/>
              <a:t>屬性</a:t>
            </a:r>
          </a:p>
          <a:p>
            <a:r>
              <a:rPr lang="zh-TW" altLang="en-US" dirty="0"/>
              <a:t>把下方的文字框內容清除即可</a:t>
            </a:r>
          </a:p>
          <a:p>
            <a:endParaRPr lang="zh-TW" altLang="en-US" dirty="0"/>
          </a:p>
          <a:p>
            <a:r>
              <a:rPr lang="zh-TW" altLang="en-US" dirty="0"/>
              <a:t>完成後，貓臉上的字就消失了。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012" y="2057401"/>
            <a:ext cx="3505200" cy="45339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 flipV="1">
            <a:off x="5751739" y="3667666"/>
            <a:ext cx="1333500" cy="107791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0163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增加音效元件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107" y="1343609"/>
            <a:ext cx="5220513" cy="539610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3430038" y="3789752"/>
            <a:ext cx="2019040" cy="132342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圓角矩形圖說文字 7"/>
          <p:cNvSpPr/>
          <p:nvPr/>
        </p:nvSpPr>
        <p:spPr>
          <a:xfrm>
            <a:off x="345232" y="2057401"/>
            <a:ext cx="2052735" cy="1217643"/>
          </a:xfrm>
          <a:prstGeom prst="wedgeRoundRectCallout">
            <a:avLst>
              <a:gd name="adj1" fmla="val 67452"/>
              <a:gd name="adj2" fmla="val -1608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1</a:t>
            </a:r>
          </a:p>
          <a:p>
            <a:pPr algn="ctr"/>
            <a:r>
              <a:rPr lang="zh-TW" altLang="en-US" dirty="0" smtClean="0"/>
              <a:t>先點選元件面板下的多媒體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965884" y="378975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圓角矩形圖說文字 10"/>
          <p:cNvSpPr/>
          <p:nvPr/>
        </p:nvSpPr>
        <p:spPr>
          <a:xfrm>
            <a:off x="345232" y="4290528"/>
            <a:ext cx="2052735" cy="1217643"/>
          </a:xfrm>
          <a:prstGeom prst="wedgeRoundRectCallout">
            <a:avLst>
              <a:gd name="adj1" fmla="val 127907"/>
              <a:gd name="adj2" fmla="val -5286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 </a:t>
            </a:r>
            <a:r>
              <a:rPr lang="en-US" altLang="zh-TW" dirty="0" smtClean="0"/>
              <a:t>2</a:t>
            </a:r>
          </a:p>
          <a:p>
            <a:pPr algn="ctr"/>
            <a:r>
              <a:rPr lang="zh-TW" altLang="en-US" dirty="0"/>
              <a:t>點選音效不放，拉到工作面板後放開。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1691" y="5907784"/>
            <a:ext cx="2804433" cy="1370915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9217152" y="5047488"/>
            <a:ext cx="941832" cy="62179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7740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26433 -0.2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216" y="-1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1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設定想</a:t>
            </a:r>
            <a:r>
              <a:rPr lang="zh-TW" altLang="en-US" dirty="0"/>
              <a:t>撥放的聲音</a:t>
            </a:r>
            <a:r>
              <a:rPr lang="zh-TW" altLang="en-US" dirty="0" smtClean="0"/>
              <a:t>檔</a:t>
            </a:r>
            <a:r>
              <a:rPr lang="en-US" altLang="zh-TW" dirty="0" smtClean="0"/>
              <a:t>(Meow.mp3)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4649135" cy="4024125"/>
          </a:xfrm>
        </p:spPr>
        <p:txBody>
          <a:bodyPr/>
          <a:lstStyle/>
          <a:p>
            <a:r>
              <a:rPr lang="zh-TW" altLang="en-US" dirty="0"/>
              <a:t>在元件清單確定選到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音效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 ]</a:t>
            </a:r>
            <a:r>
              <a:rPr lang="zh-TW" altLang="en-US" dirty="0"/>
              <a:t>元件後，</a:t>
            </a:r>
            <a:r>
              <a:rPr lang="zh-TW" altLang="en-US" dirty="0" smtClean="0"/>
              <a:t>右邊元件屬性</a:t>
            </a:r>
            <a:r>
              <a:rPr lang="zh-TW" altLang="en-US" dirty="0"/>
              <a:t>區會出現</a:t>
            </a:r>
            <a:r>
              <a:rPr lang="zh-TW" altLang="en-US" dirty="0" smtClean="0"/>
              <a:t>如右圖</a:t>
            </a:r>
            <a:r>
              <a:rPr lang="zh-TW" altLang="en-US" dirty="0"/>
              <a:t>的兩個屬性。</a:t>
            </a:r>
          </a:p>
          <a:p>
            <a:r>
              <a:rPr lang="zh-TW" altLang="en-US" dirty="0"/>
              <a:t>然後點選</a:t>
            </a:r>
            <a:r>
              <a:rPr lang="en-US" altLang="zh-TW" dirty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來源</a:t>
            </a:r>
            <a:r>
              <a:rPr lang="en-US" altLang="zh-TW" dirty="0" smtClean="0"/>
              <a:t>]</a:t>
            </a:r>
            <a:r>
              <a:rPr lang="zh-TW" altLang="en-US" dirty="0"/>
              <a:t>下的方框，選擇想撥放的聲音檔。</a:t>
            </a:r>
          </a:p>
          <a:p>
            <a:r>
              <a:rPr lang="zh-TW" altLang="en-US" dirty="0"/>
              <a:t>選擇</a:t>
            </a:r>
            <a:r>
              <a:rPr lang="en-US" altLang="zh-TW" b="1" dirty="0">
                <a:solidFill>
                  <a:srgbClr val="FF0000"/>
                </a:solidFill>
              </a:rPr>
              <a:t>meow.mp3</a:t>
            </a:r>
            <a:r>
              <a:rPr lang="zh-TW" altLang="en-US" dirty="0"/>
              <a:t>後點選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確定</a:t>
            </a:r>
            <a:r>
              <a:rPr lang="en-US" altLang="zh-TW" dirty="0"/>
              <a:t>]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3647" y="1840277"/>
            <a:ext cx="5281994" cy="23045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線單箭頭接點 5"/>
          <p:cNvCxnSpPr/>
          <p:nvPr/>
        </p:nvCxnSpPr>
        <p:spPr>
          <a:xfrm flipV="1">
            <a:off x="5553646" y="3166453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/>
          <p:cNvCxnSpPr/>
          <p:nvPr/>
        </p:nvCxnSpPr>
        <p:spPr>
          <a:xfrm flipH="1" flipV="1">
            <a:off x="8755698" y="3910928"/>
            <a:ext cx="613890" cy="37109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9131175" y="379484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553646" y="34319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5427" y="3616613"/>
            <a:ext cx="2008322" cy="2992794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7903535" y="4287442"/>
            <a:ext cx="566738" cy="26549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7903535" y="455293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直線單箭頭接點 15"/>
          <p:cNvCxnSpPr/>
          <p:nvPr/>
        </p:nvCxnSpPr>
        <p:spPr>
          <a:xfrm flipH="1">
            <a:off x="9369589" y="5769864"/>
            <a:ext cx="750328" cy="51143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588300" y="558519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82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開始</a:t>
            </a:r>
            <a:r>
              <a:rPr lang="en-US" altLang="zh-TW" dirty="0" smtClean="0"/>
              <a:t>”</a:t>
            </a:r>
            <a:r>
              <a:rPr lang="zh-TW" altLang="en-US" b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寫</a:t>
            </a:r>
            <a:r>
              <a:rPr lang="en-US" altLang="zh-TW" dirty="0" smtClean="0"/>
              <a:t>”</a:t>
            </a:r>
            <a:r>
              <a:rPr lang="zh-TW" altLang="en-US" dirty="0" smtClean="0"/>
              <a:t>程式了</a:t>
            </a:r>
            <a:r>
              <a:rPr lang="zh-TW" altLang="en-US" dirty="0"/>
              <a:t>！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請點選右上角的</a:t>
            </a:r>
            <a:r>
              <a:rPr lang="en-US" altLang="zh-TW" dirty="0" smtClean="0"/>
              <a:t>[</a:t>
            </a:r>
            <a:r>
              <a:rPr lang="zh-TW" altLang="en-US" dirty="0" smtClean="0">
                <a:solidFill>
                  <a:srgbClr val="FF0000"/>
                </a:solidFill>
              </a:rPr>
              <a:t>程式設計</a:t>
            </a:r>
            <a:r>
              <a:rPr lang="en-US" altLang="zh-TW" dirty="0"/>
              <a:t>]</a:t>
            </a:r>
            <a:r>
              <a:rPr lang="zh-TW" altLang="en-US" dirty="0"/>
              <a:t>，去開啟程式設計的</a:t>
            </a:r>
            <a:r>
              <a:rPr lang="zh-TW" altLang="en-US" dirty="0" smtClean="0"/>
              <a:t>工作頁面。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88" y="3183064"/>
            <a:ext cx="7997952" cy="3297936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8225728" y="3507551"/>
            <a:ext cx="720725" cy="93662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273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程式設計工作面板的畫面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3827430" cy="4024125"/>
          </a:xfrm>
        </p:spPr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的程式是由一堆拼圖方塊組合而成。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230" y="2057401"/>
            <a:ext cx="7274277" cy="457733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1" name="群組 10"/>
          <p:cNvGrpSpPr/>
          <p:nvPr/>
        </p:nvGrpSpPr>
        <p:grpSpPr>
          <a:xfrm>
            <a:off x="1618490" y="2776728"/>
            <a:ext cx="4462270" cy="2444496"/>
            <a:chOff x="1618490" y="2776728"/>
            <a:chExt cx="4462270" cy="2444496"/>
          </a:xfrm>
        </p:grpSpPr>
        <p:sp>
          <p:nvSpPr>
            <p:cNvPr id="6" name="矩形 5"/>
            <p:cNvSpPr/>
            <p:nvPr/>
          </p:nvSpPr>
          <p:spPr>
            <a:xfrm>
              <a:off x="4595526" y="2776728"/>
              <a:ext cx="1485234" cy="2444496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圓角矩形圖說文字 6"/>
            <p:cNvSpPr/>
            <p:nvPr/>
          </p:nvSpPr>
          <p:spPr>
            <a:xfrm>
              <a:off x="1618490" y="3654883"/>
              <a:ext cx="2562558" cy="715950"/>
            </a:xfrm>
            <a:prstGeom prst="wedgeRoundRectCallout">
              <a:avLst>
                <a:gd name="adj1" fmla="val 70125"/>
                <a:gd name="adj2" fmla="val -311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</a:t>
              </a:r>
              <a:r>
                <a:rPr lang="en-US" altLang="zh-TW" dirty="0" smtClean="0"/>
                <a:t>AI2</a:t>
              </a:r>
              <a:r>
                <a:rPr lang="zh-TW" altLang="en-US" dirty="0" smtClean="0"/>
                <a:t>內建方塊</a:t>
              </a:r>
              <a:endParaRPr lang="zh-TW" altLang="en-US" dirty="0"/>
            </a:p>
          </p:txBody>
        </p:sp>
      </p:grpSp>
      <p:grpSp>
        <p:nvGrpSpPr>
          <p:cNvPr id="12" name="群組 11"/>
          <p:cNvGrpSpPr/>
          <p:nvPr/>
        </p:nvGrpSpPr>
        <p:grpSpPr>
          <a:xfrm>
            <a:off x="1618490" y="4553712"/>
            <a:ext cx="4462270" cy="1417320"/>
            <a:chOff x="1618490" y="4553712"/>
            <a:chExt cx="4462270" cy="1417320"/>
          </a:xfrm>
        </p:grpSpPr>
        <p:sp>
          <p:nvSpPr>
            <p:cNvPr id="5" name="矩形 4"/>
            <p:cNvSpPr/>
            <p:nvPr/>
          </p:nvSpPr>
          <p:spPr>
            <a:xfrm>
              <a:off x="4595526" y="5221224"/>
              <a:ext cx="1485234" cy="74980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8" name="圓角矩形圖說文字 7"/>
            <p:cNvSpPr/>
            <p:nvPr/>
          </p:nvSpPr>
          <p:spPr>
            <a:xfrm>
              <a:off x="1618490" y="4553712"/>
              <a:ext cx="2562558" cy="832831"/>
            </a:xfrm>
            <a:prstGeom prst="wedgeRoundRectCallout">
              <a:avLst>
                <a:gd name="adj1" fmla="val 67770"/>
                <a:gd name="adj2" fmla="val 53504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我們剛才加入的元件方塊區</a:t>
              </a:r>
              <a:endParaRPr lang="zh-TW" altLang="en-US" dirty="0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1618489" y="2432635"/>
            <a:ext cx="10169017" cy="4202098"/>
            <a:chOff x="1618489" y="2432635"/>
            <a:chExt cx="10169017" cy="4202098"/>
          </a:xfrm>
        </p:grpSpPr>
        <p:sp>
          <p:nvSpPr>
            <p:cNvPr id="9" name="圓角矩形圖說文字 8"/>
            <p:cNvSpPr/>
            <p:nvPr/>
          </p:nvSpPr>
          <p:spPr>
            <a:xfrm>
              <a:off x="1618489" y="5578223"/>
              <a:ext cx="2562558" cy="832831"/>
            </a:xfrm>
            <a:prstGeom prst="wedgeRoundRectCallout">
              <a:avLst>
                <a:gd name="adj1" fmla="val 183588"/>
                <a:gd name="adj2" fmla="val -133146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 工作面板，用來</a:t>
              </a:r>
              <a:r>
                <a:rPr lang="en-US" altLang="zh-TW" dirty="0" smtClean="0"/>
                <a:t>“</a:t>
              </a:r>
              <a:r>
                <a:rPr lang="zh-TW" altLang="en-US" dirty="0" smtClean="0"/>
                <a:t>拚</a:t>
              </a:r>
              <a:r>
                <a:rPr lang="en-US" altLang="zh-TW" dirty="0" smtClean="0"/>
                <a:t>”</a:t>
              </a:r>
              <a:r>
                <a:rPr lang="zh-TW" altLang="en-US" dirty="0" smtClean="0"/>
                <a:t>程式方塊的地方。</a:t>
              </a:r>
            </a:p>
          </p:txBody>
        </p:sp>
        <p:sp>
          <p:nvSpPr>
            <p:cNvPr id="10" name="矩形 9"/>
            <p:cNvSpPr/>
            <p:nvPr/>
          </p:nvSpPr>
          <p:spPr>
            <a:xfrm>
              <a:off x="6578265" y="2432635"/>
              <a:ext cx="5209241" cy="420209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983473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設定按鈕動作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206235" cy="4024125"/>
          </a:xfrm>
        </p:spPr>
        <p:txBody>
          <a:bodyPr/>
          <a:lstStyle/>
          <a:p>
            <a:r>
              <a:rPr lang="zh-TW" altLang="en-US" dirty="0"/>
              <a:t>點選左邊列表的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按鈕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en-US" altLang="zh-TW" dirty="0"/>
              <a:t>]</a:t>
            </a:r>
            <a:r>
              <a:rPr lang="zh-TW" altLang="en-US" dirty="0"/>
              <a:t>會出現中間的一列拼圖塊。</a:t>
            </a:r>
          </a:p>
          <a:p>
            <a:r>
              <a:rPr lang="zh-TW" altLang="en-US" dirty="0"/>
              <a:t>用滑鼠</a:t>
            </a:r>
            <a:r>
              <a:rPr lang="zh-TW" altLang="en-US" dirty="0" smtClean="0"/>
              <a:t>點</a:t>
            </a:r>
            <a:endParaRPr lang="en-US" altLang="zh-TW" dirty="0" smtClean="0"/>
          </a:p>
          <a:p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被點擊</a:t>
            </a:r>
            <a:r>
              <a:rPr lang="en-US" altLang="zh-TW" dirty="0">
                <a:solidFill>
                  <a:srgbClr val="FF0000"/>
                </a:solidFill>
              </a:rPr>
              <a:t>..</a:t>
            </a:r>
            <a:r>
              <a:rPr lang="zh-TW" altLang="en-US" dirty="0">
                <a:solidFill>
                  <a:srgbClr val="FF0000"/>
                </a:solidFill>
              </a:rPr>
              <a:t>執行</a:t>
            </a:r>
            <a:r>
              <a:rPr lang="en-US" altLang="zh-TW" dirty="0"/>
              <a:t>]</a:t>
            </a:r>
            <a:r>
              <a:rPr lang="zh-TW" altLang="en-US" dirty="0"/>
              <a:t>那一塊拉到右邊放開。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645" y="2057401"/>
            <a:ext cx="8056157" cy="462732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140" y="2814983"/>
            <a:ext cx="3050647" cy="3869742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5137247" y="3637280"/>
            <a:ext cx="1314353" cy="2239457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2398" y="4109001"/>
            <a:ext cx="1679587" cy="756124"/>
          </a:xfrm>
          <a:prstGeom prst="rect">
            <a:avLst/>
          </a:prstGeom>
        </p:spPr>
      </p:pic>
      <p:cxnSp>
        <p:nvCxnSpPr>
          <p:cNvPr id="11" name="直線單箭頭接點 10"/>
          <p:cNvCxnSpPr/>
          <p:nvPr/>
        </p:nvCxnSpPr>
        <p:spPr>
          <a:xfrm>
            <a:off x="8026400" y="3291840"/>
            <a:ext cx="1415998" cy="105664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6276140" y="2814983"/>
            <a:ext cx="3087316" cy="386623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7091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  <a:p>
            <a:r>
              <a:rPr lang="en-US" altLang="zh-TW" dirty="0"/>
              <a:t>App Inventor</a:t>
            </a:r>
            <a:r>
              <a:rPr lang="zh-TW" altLang="en-US" dirty="0"/>
              <a:t>開發</a:t>
            </a:r>
            <a:r>
              <a:rPr lang="zh-TW" altLang="en-US" dirty="0" smtClean="0"/>
              <a:t>環境設定及手機設定</a:t>
            </a:r>
            <a:endParaRPr lang="zh-TW" altLang="en-US" dirty="0"/>
          </a:p>
          <a:p>
            <a:r>
              <a:rPr lang="zh-TW" altLang="en-US" smtClean="0"/>
              <a:t>完成第</a:t>
            </a:r>
            <a:r>
              <a:rPr lang="zh-TW" altLang="en-US" dirty="0"/>
              <a:t>一個手機程式</a:t>
            </a:r>
            <a:r>
              <a:rPr lang="en-US" altLang="zh-TW" dirty="0"/>
              <a:t>—</a:t>
            </a:r>
            <a:r>
              <a:rPr lang="zh-TW" altLang="en-US" dirty="0" smtClean="0"/>
              <a:t>小貓喵喵叫</a:t>
            </a:r>
            <a:r>
              <a:rPr lang="zh-TW" altLang="en-US" dirty="0"/>
              <a:t>～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024" y="2057401"/>
            <a:ext cx="7812572" cy="4517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設定按鈕</a:t>
            </a:r>
            <a:r>
              <a:rPr lang="zh-TW" altLang="en-US" dirty="0" smtClean="0"/>
              <a:t>動作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799" y="2194560"/>
            <a:ext cx="3547225" cy="4024125"/>
          </a:xfrm>
        </p:spPr>
        <p:txBody>
          <a:bodyPr/>
          <a:lstStyle/>
          <a:p>
            <a:r>
              <a:rPr lang="zh-TW" altLang="en-US" sz="2400" dirty="0" smtClean="0"/>
              <a:t>點選</a:t>
            </a:r>
            <a:r>
              <a:rPr lang="en-US" altLang="zh-TW" sz="2400" dirty="0"/>
              <a:t>[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</a:t>
            </a:r>
            <a:r>
              <a:rPr lang="en-US" altLang="zh-TW" sz="2400" dirty="0"/>
              <a:t>]</a:t>
            </a:r>
            <a:r>
              <a:rPr lang="zh-TW" altLang="en-US" sz="2400" dirty="0"/>
              <a:t>，然後把中間的</a:t>
            </a:r>
            <a:r>
              <a:rPr lang="en-US" altLang="zh-TW" sz="2400" dirty="0" smtClean="0"/>
              <a:t>[</a:t>
            </a:r>
            <a:r>
              <a:rPr lang="zh-TW" altLang="en-US" sz="2400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呼叫 音效</a:t>
            </a:r>
            <a:r>
              <a:rPr lang="en-US" altLang="zh-TW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sz="2400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</a:t>
            </a:r>
            <a:r>
              <a:rPr lang="en-US" altLang="zh-TW" sz="2400" dirty="0"/>
              <a:t>]</a:t>
            </a:r>
            <a:r>
              <a:rPr lang="zh-TW" altLang="en-US" sz="2400" dirty="0"/>
              <a:t>拉到右邊放開。</a:t>
            </a:r>
          </a:p>
          <a:p>
            <a:r>
              <a:rPr lang="zh-TW" altLang="en-US" dirty="0" smtClean="0"/>
              <a:t>拉到土黃色的前一個元件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當 按鈕</a:t>
            </a:r>
            <a:r>
              <a:rPr lang="en-US" altLang="zh-TW" b="1" dirty="0" smtClean="0">
                <a:solidFill>
                  <a:srgbClr val="FF0000"/>
                </a:solidFill>
              </a:rPr>
              <a:t>1.</a:t>
            </a:r>
            <a:r>
              <a:rPr lang="zh-TW" altLang="en-US" b="1" dirty="0" smtClean="0">
                <a:solidFill>
                  <a:srgbClr val="FF0000"/>
                </a:solidFill>
              </a:rPr>
              <a:t>被點選 執行</a:t>
            </a:r>
            <a:r>
              <a:rPr lang="en-US" altLang="zh-TW" dirty="0" smtClean="0"/>
              <a:t>]</a:t>
            </a:r>
            <a:r>
              <a:rPr lang="zh-TW" altLang="en-US" dirty="0" smtClean="0"/>
              <a:t>的凹洞中間放開！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確認紫色圖塊的有卡入土黃色的洞！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08" y="2786138"/>
            <a:ext cx="2813600" cy="3779254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 flipV="1">
            <a:off x="5212452" y="4431792"/>
            <a:ext cx="1333657" cy="1426658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6078" y="4316012"/>
            <a:ext cx="1724914" cy="75959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46078" y="4316388"/>
            <a:ext cx="2228729" cy="828733"/>
          </a:xfrm>
          <a:prstGeom prst="rect">
            <a:avLst/>
          </a:prstGeom>
        </p:spPr>
      </p:pic>
      <p:cxnSp>
        <p:nvCxnSpPr>
          <p:cNvPr id="13" name="直線單箭頭接點 12"/>
          <p:cNvCxnSpPr/>
          <p:nvPr/>
        </p:nvCxnSpPr>
        <p:spPr>
          <a:xfrm>
            <a:off x="7942466" y="4316012"/>
            <a:ext cx="2072267" cy="414742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337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拼圖</a:t>
            </a:r>
            <a:r>
              <a:rPr lang="en-US" altLang="zh-TW" dirty="0" smtClean="0"/>
              <a:t>(</a:t>
            </a:r>
            <a:r>
              <a:rPr lang="zh-TW" altLang="en-US" dirty="0" smtClean="0"/>
              <a:t>程式</a:t>
            </a:r>
            <a:r>
              <a:rPr lang="en-US" altLang="zh-TW" dirty="0" smtClean="0"/>
              <a:t>)</a:t>
            </a:r>
            <a:r>
              <a:rPr lang="zh-TW" altLang="en-US" dirty="0" smtClean="0"/>
              <a:t>解說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右邊的拼圖小塊，請仔細看上面的文字。</a:t>
            </a:r>
          </a:p>
          <a:p>
            <a:pPr lvl="1"/>
            <a:r>
              <a:rPr lang="zh-TW" altLang="en-US" dirty="0">
                <a:solidFill>
                  <a:srgbClr val="FF0000"/>
                </a:solidFill>
              </a:rPr>
              <a:t>當按鈕</a:t>
            </a:r>
            <a:r>
              <a:rPr lang="en-US" altLang="zh-TW" dirty="0">
                <a:solidFill>
                  <a:srgbClr val="FF0000"/>
                </a:solidFill>
              </a:rPr>
              <a:t>1.</a:t>
            </a:r>
            <a:r>
              <a:rPr lang="zh-TW" altLang="en-US" dirty="0">
                <a:solidFill>
                  <a:srgbClr val="FF0000"/>
                </a:solidFill>
              </a:rPr>
              <a:t>被</a:t>
            </a:r>
            <a:r>
              <a:rPr lang="zh-TW" altLang="en-US" dirty="0" smtClean="0">
                <a:solidFill>
                  <a:srgbClr val="FF0000"/>
                </a:solidFill>
              </a:rPr>
              <a:t>點選 執行</a:t>
            </a:r>
            <a:endParaRPr lang="zh-TW" altLang="en-US" dirty="0">
              <a:solidFill>
                <a:srgbClr val="FF0000"/>
              </a:solidFill>
            </a:endParaRPr>
          </a:p>
          <a:p>
            <a:pPr lvl="1"/>
            <a:r>
              <a:rPr lang="zh-TW" altLang="en-US" dirty="0"/>
              <a:t>執行甚麼？ 就是右邊那個凹洞拼上來的東西。</a:t>
            </a:r>
          </a:p>
          <a:p>
            <a:r>
              <a:rPr lang="zh-TW" altLang="en-US" dirty="0"/>
              <a:t>插上了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FF0000"/>
                </a:solidFill>
              </a:rPr>
              <a:t>呼叫 音效</a:t>
            </a:r>
            <a:r>
              <a:rPr lang="en-US" altLang="zh-TW" b="1" dirty="0">
                <a:solidFill>
                  <a:srgbClr val="FF0000"/>
                </a:solidFill>
              </a:rPr>
              <a:t>1.</a:t>
            </a:r>
            <a:r>
              <a:rPr lang="zh-TW" altLang="en-US" b="1" dirty="0">
                <a:solidFill>
                  <a:srgbClr val="FF0000"/>
                </a:solidFill>
              </a:rPr>
              <a:t>播放</a:t>
            </a:r>
            <a:r>
              <a:rPr lang="en-US" altLang="zh-TW" dirty="0"/>
              <a:t>]</a:t>
            </a:r>
            <a:r>
              <a:rPr lang="zh-TW" altLang="en-US" dirty="0"/>
              <a:t>之後意義就清楚了！</a:t>
            </a:r>
          </a:p>
          <a:p>
            <a:pPr lvl="1"/>
            <a:r>
              <a:rPr lang="zh-TW" altLang="en-US" dirty="0" smtClean="0"/>
              <a:t>整個合起來：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當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被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點選時呼叫音效</a:t>
            </a:r>
            <a:r>
              <a:rPr lang="en-US" altLang="zh-TW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1.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播放聲音。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8381" y="2194560"/>
            <a:ext cx="3876683" cy="14910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116433" y="4341184"/>
            <a:ext cx="941796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白話說法：</a:t>
            </a:r>
            <a:endParaRPr lang="en-US" altLang="zh-TW" sz="4000" b="1" cap="none" spc="0" dirty="0" smtClean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  <a:p>
            <a:pPr algn="ctr"/>
            <a:r>
              <a:rPr lang="zh-TW" altLang="en-US" sz="4000" b="1" cap="none" spc="0" dirty="0" smtClean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有貓的那個按鈕被點下去，就撥放聲音。</a:t>
            </a:r>
            <a:endParaRPr lang="zh-TW" altLang="en-US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3471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下載與測試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三種常用的下載或測試步驟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TW" altLang="en-US" dirty="0" smtClean="0"/>
              <a:t>寫好程式當然要來執行看看嘍！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623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</a:t>
            </a:r>
            <a:r>
              <a:rPr lang="zh-TW" altLang="en-US" dirty="0" smtClean="0"/>
              <a:t>測試嘍！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AI Companion + 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000" y="2038342"/>
            <a:ext cx="1381998" cy="2994330"/>
          </a:xfrm>
          <a:ln>
            <a:solidFill>
              <a:schemeClr val="tx1"/>
            </a:solidFill>
          </a:ln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13" y="1617696"/>
            <a:ext cx="4175399" cy="246094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557" y="4246585"/>
            <a:ext cx="2366529" cy="235723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000" y="5510562"/>
            <a:ext cx="4721426" cy="96443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886408" y="190027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 flipH="1" flipV="1">
            <a:off x="2586342" y="2344741"/>
            <a:ext cx="1093677" cy="503426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向右箭號 12"/>
          <p:cNvSpPr/>
          <p:nvPr/>
        </p:nvSpPr>
        <p:spPr>
          <a:xfrm rot="3182635">
            <a:off x="2730586" y="3744086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向右箭號 13"/>
          <p:cNvSpPr/>
          <p:nvPr/>
        </p:nvSpPr>
        <p:spPr>
          <a:xfrm rot="20465741">
            <a:off x="5705799" y="3795955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向右箭號 14"/>
          <p:cNvSpPr/>
          <p:nvPr/>
        </p:nvSpPr>
        <p:spPr>
          <a:xfrm rot="3182635">
            <a:off x="7906241" y="4933050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148" y="2070601"/>
            <a:ext cx="1352221" cy="29298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向右箭號 16"/>
          <p:cNvSpPr/>
          <p:nvPr/>
        </p:nvSpPr>
        <p:spPr>
          <a:xfrm rot="18889107">
            <a:off x="9284089" y="4749988"/>
            <a:ext cx="409468" cy="56536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單箭頭接點 17"/>
          <p:cNvCxnSpPr/>
          <p:nvPr/>
        </p:nvCxnSpPr>
        <p:spPr>
          <a:xfrm flipH="1" flipV="1">
            <a:off x="7572964" y="3198220"/>
            <a:ext cx="703289" cy="218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/>
          <p:cNvSpPr txBox="1"/>
          <p:nvPr/>
        </p:nvSpPr>
        <p:spPr>
          <a:xfrm>
            <a:off x="821094" y="190027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2929023" y="259645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7983637" y="2814324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13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/>
              <a:t>AI Companion + </a:t>
            </a:r>
            <a:r>
              <a:rPr lang="en-US" altLang="zh-TW" dirty="0" smtClean="0"/>
              <a:t>USB</a:t>
            </a:r>
            <a:r>
              <a:rPr lang="zh-TW" altLang="en-US" dirty="0" smtClean="0"/>
              <a:t>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920" y="1843699"/>
            <a:ext cx="3388276" cy="206706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653" y="5110233"/>
            <a:ext cx="3700365" cy="140033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1792" y="5316353"/>
            <a:ext cx="3682093" cy="1391658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381" y="4958294"/>
            <a:ext cx="3733037" cy="1406332"/>
          </a:xfrm>
          <a:prstGeom prst="rect">
            <a:avLst/>
          </a:prstGeom>
        </p:spPr>
      </p:pic>
      <p:pic>
        <p:nvPicPr>
          <p:cNvPr id="8" name="內容版面配置區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99" y="1800161"/>
            <a:ext cx="1381998" cy="29943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0172" y="2091201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直線單箭頭接點 9"/>
          <p:cNvCxnSpPr/>
          <p:nvPr/>
        </p:nvCxnSpPr>
        <p:spPr>
          <a:xfrm flipV="1">
            <a:off x="369568" y="2120349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/>
          <p:nvPr/>
        </p:nvCxnSpPr>
        <p:spPr>
          <a:xfrm flipH="1">
            <a:off x="2078298" y="2903557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340991" y="254268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562305" y="295995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 rot="5400000">
            <a:off x="2551856" y="4066289"/>
            <a:ext cx="509131" cy="592961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向右箭號 15"/>
          <p:cNvSpPr/>
          <p:nvPr/>
        </p:nvSpPr>
        <p:spPr>
          <a:xfrm rot="19275062">
            <a:off x="9041362" y="4318014"/>
            <a:ext cx="481319" cy="598643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1203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來測試嘍！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網路瀏覽器下載</a:t>
            </a:r>
            <a:r>
              <a:rPr lang="en-US" altLang="zh-TW" dirty="0" smtClean="0"/>
              <a:t>+</a:t>
            </a:r>
            <a:r>
              <a:rPr lang="zh-TW" altLang="en-US" dirty="0" smtClean="0"/>
              <a:t>安裝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2003" y="5193871"/>
            <a:ext cx="5024535" cy="970185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61" y="2364533"/>
            <a:ext cx="4514850" cy="1905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45562"/>
            <a:ext cx="2120219" cy="2526489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 flipV="1">
            <a:off x="1703422" y="2801754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 flipH="1">
            <a:off x="4180822" y="3159495"/>
            <a:ext cx="812014" cy="1691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1674845" y="322408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4664829" y="321589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 rot="5400000">
            <a:off x="2448975" y="4417415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 rot="19486700">
            <a:off x="5554458" y="4724917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433" y="2756537"/>
            <a:ext cx="1396612" cy="30259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字方塊 13"/>
          <p:cNvSpPr txBox="1"/>
          <p:nvPr/>
        </p:nvSpPr>
        <p:spPr>
          <a:xfrm>
            <a:off x="8562412" y="3784449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瀏覽器提示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zh-TW" altLang="en-US" b="1" dirty="0" smtClean="0">
                <a:solidFill>
                  <a:srgbClr val="FF0000"/>
                </a:solidFill>
              </a:rPr>
              <a:t>下載與安裝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向右箭號 14"/>
          <p:cNvSpPr/>
          <p:nvPr/>
        </p:nvSpPr>
        <p:spPr>
          <a:xfrm>
            <a:off x="9092908" y="4473399"/>
            <a:ext cx="48519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660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4" grpId="0"/>
      <p:bldP spid="1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zh-TW" altLang="en-US" dirty="0"/>
          </a:p>
        </p:txBody>
      </p:sp>
      <p:sp>
        <p:nvSpPr>
          <p:cNvPr id="55299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 eaLnBrk="1" hangingPunct="1"/>
            <a:r>
              <a:rPr lang="zh-TW" altLang="en-US" dirty="0" smtClean="0"/>
              <a:t>恭喜你完成第一個程式了！</a:t>
            </a:r>
            <a:r>
              <a:rPr lang="zh-TW" altLang="en-US" dirty="0" smtClean="0"/>
              <a:t>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小貓喵喵叫！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9344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b="1" i="1" dirty="0" smtClean="0"/>
              <a:t>Anyone Can Build Apps That Impact the World</a:t>
            </a:r>
            <a:br>
              <a:rPr lang="en-US" altLang="zh-TW" sz="3200" b="1" i="1" dirty="0" smtClean="0"/>
            </a:br>
            <a:r>
              <a:rPr lang="en-US" altLang="zh-TW" sz="3200" b="1" i="1" dirty="0" smtClean="0"/>
              <a:t/>
            </a:r>
            <a:br>
              <a:rPr lang="en-US" altLang="zh-TW" sz="3200" b="1" i="1" dirty="0" smtClean="0"/>
            </a:br>
            <a:r>
              <a:rPr lang="zh-TW" altLang="en-US" b="1" i="1" dirty="0"/>
              <a:t>任何人都可以構建影響世界的應用程序</a:t>
            </a:r>
            <a:endParaRPr lang="zh-TW" altLang="en-US" sz="3200" dirty="0" smtClean="0"/>
          </a:p>
        </p:txBody>
      </p:sp>
      <p:sp>
        <p:nvSpPr>
          <p:cNvPr id="2" name="文字版面配置區 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idx="4294967295"/>
          </p:nvPr>
        </p:nvSpPr>
        <p:spPr>
          <a:xfrm>
            <a:off x="5711825" y="3867150"/>
            <a:ext cx="6480175" cy="549275"/>
          </a:xfrm>
        </p:spPr>
        <p:txBody>
          <a:bodyPr/>
          <a:lstStyle/>
          <a:p>
            <a:pPr>
              <a:defRPr/>
            </a:pPr>
            <a:r>
              <a:rPr lang="zh-TW" altLang="en-US" dirty="0"/>
              <a:t>哈爾</a:t>
            </a:r>
            <a:r>
              <a:rPr lang="en-US" altLang="zh-TW" dirty="0"/>
              <a:t>·</a:t>
            </a:r>
            <a:r>
              <a:rPr lang="zh-TW" altLang="en-US" dirty="0"/>
              <a:t>阿伯爾</a:t>
            </a:r>
            <a:r>
              <a:rPr lang="zh-TW" altLang="en-US" dirty="0" smtClean="0"/>
              <a:t>森  </a:t>
            </a:r>
            <a:r>
              <a:rPr lang="en-US" altLang="zh-TW" dirty="0" smtClean="0"/>
              <a:t>&amp; </a:t>
            </a:r>
            <a:r>
              <a:rPr lang="zh-TW" altLang="en-US" dirty="0" smtClean="0"/>
              <a:t>馬克</a:t>
            </a:r>
            <a:r>
              <a:rPr lang="en-US" altLang="zh-TW" dirty="0"/>
              <a:t>·</a:t>
            </a:r>
            <a:r>
              <a:rPr lang="zh-TW" altLang="en-US" dirty="0"/>
              <a:t>弗里德</a:t>
            </a:r>
            <a:r>
              <a:rPr lang="zh-TW" altLang="en-US" dirty="0" smtClean="0"/>
              <a:t>曼</a:t>
            </a:r>
            <a:endParaRPr lang="en-US" altLang="zh-TW" dirty="0" smtClean="0"/>
          </a:p>
          <a:p>
            <a:pPr>
              <a:defRPr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6361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Inventor</a:t>
            </a:r>
            <a:r>
              <a:rPr lang="zh-TW" altLang="en-US" dirty="0"/>
              <a:t>簡介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/>
              <a:t>Google</a:t>
            </a:r>
            <a:r>
              <a:rPr lang="zh-TW" altLang="en-US" dirty="0"/>
              <a:t>實驗室（</a:t>
            </a:r>
            <a:r>
              <a:rPr lang="en-US" altLang="zh-TW" dirty="0"/>
              <a:t>Google Lab</a:t>
            </a:r>
            <a:r>
              <a:rPr lang="zh-TW" altLang="en-US" dirty="0"/>
              <a:t>，已於</a:t>
            </a:r>
            <a:r>
              <a:rPr lang="en-US" altLang="zh-TW" dirty="0"/>
              <a:t>2011</a:t>
            </a:r>
            <a:r>
              <a:rPr lang="zh-TW" altLang="en-US" dirty="0"/>
              <a:t>年中止）的一個子計畫</a:t>
            </a:r>
          </a:p>
          <a:p>
            <a:pPr lvl="1"/>
            <a:r>
              <a:rPr lang="zh-TW" altLang="en-US" dirty="0"/>
              <a:t>由一群</a:t>
            </a:r>
            <a:r>
              <a:rPr lang="en-US" altLang="zh-TW" dirty="0"/>
              <a:t>Google</a:t>
            </a:r>
            <a:r>
              <a:rPr lang="zh-TW" altLang="en-US" dirty="0"/>
              <a:t>工程師與勇於挑戰的</a:t>
            </a:r>
            <a:r>
              <a:rPr lang="en-US" altLang="zh-TW" dirty="0"/>
              <a:t>Google</a:t>
            </a:r>
            <a:r>
              <a:rPr lang="zh-TW" altLang="en-US" dirty="0"/>
              <a:t>使用者共同參與。</a:t>
            </a:r>
          </a:p>
          <a:p>
            <a:r>
              <a:rPr lang="zh-TW" altLang="en-US" dirty="0"/>
              <a:t>一個完全線上開發的</a:t>
            </a:r>
            <a:r>
              <a:rPr lang="en-US" altLang="zh-TW" dirty="0"/>
              <a:t>Android</a:t>
            </a:r>
            <a:r>
              <a:rPr lang="zh-TW" altLang="en-US" dirty="0"/>
              <a:t>程式環境</a:t>
            </a:r>
          </a:p>
          <a:p>
            <a:pPr lvl="1"/>
            <a:r>
              <a:rPr lang="zh-TW" altLang="en-US" dirty="0"/>
              <a:t>拋棄複雜的程式碼而使用樂高積木式的堆疊法來完成您的</a:t>
            </a:r>
            <a:r>
              <a:rPr lang="en-US" altLang="zh-TW" dirty="0"/>
              <a:t>Android</a:t>
            </a:r>
            <a:r>
              <a:rPr lang="zh-TW" altLang="en-US" dirty="0"/>
              <a:t>程式。</a:t>
            </a:r>
          </a:p>
          <a:p>
            <a:r>
              <a:rPr lang="zh-TW" altLang="en-US" dirty="0"/>
              <a:t>於 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1</a:t>
            </a:r>
            <a:r>
              <a:rPr lang="zh-TW" altLang="en-US" dirty="0"/>
              <a:t>月</a:t>
            </a:r>
            <a:r>
              <a:rPr lang="en-US" altLang="zh-TW" dirty="0"/>
              <a:t>1</a:t>
            </a:r>
            <a:r>
              <a:rPr lang="zh-TW" altLang="en-US" dirty="0"/>
              <a:t>日移交給麻省理工學院行動學習中心，並已於</a:t>
            </a:r>
            <a:r>
              <a:rPr lang="en-US" altLang="zh-TW" dirty="0"/>
              <a:t>2013</a:t>
            </a:r>
            <a:r>
              <a:rPr lang="zh-TW" altLang="en-US" dirty="0"/>
              <a:t>年</a:t>
            </a:r>
            <a:r>
              <a:rPr lang="en-US" altLang="zh-TW" dirty="0"/>
              <a:t>3</a:t>
            </a:r>
            <a:r>
              <a:rPr lang="zh-TW" altLang="en-US" dirty="0"/>
              <a:t>月</a:t>
            </a:r>
            <a:r>
              <a:rPr lang="en-US" altLang="zh-TW" dirty="0"/>
              <a:t>4</a:t>
            </a:r>
            <a:r>
              <a:rPr lang="zh-TW" altLang="en-US" dirty="0"/>
              <a:t>日以</a:t>
            </a:r>
            <a:r>
              <a:rPr lang="en-US" altLang="zh-TW" dirty="0"/>
              <a:t>MIT App Inventor</a:t>
            </a:r>
            <a:r>
              <a:rPr lang="zh-TW" altLang="en-US" dirty="0"/>
              <a:t>名稱公佈使用。</a:t>
            </a:r>
          </a:p>
          <a:p>
            <a:r>
              <a:rPr lang="zh-TW" altLang="en-US" dirty="0"/>
              <a:t>現在的版本是</a:t>
            </a:r>
            <a:r>
              <a:rPr lang="en-US" altLang="zh-TW" dirty="0"/>
              <a:t>MIT App Inventor 2 beta</a:t>
            </a:r>
          </a:p>
          <a:p>
            <a:r>
              <a:rPr lang="zh-TW" altLang="en-US" dirty="0"/>
              <a:t>主要特色：</a:t>
            </a:r>
          </a:p>
          <a:p>
            <a:pPr lvl="1"/>
            <a:r>
              <a:rPr lang="zh-TW" altLang="en-US" dirty="0" smtClean="0"/>
              <a:t>適合</a:t>
            </a:r>
            <a:r>
              <a:rPr lang="zh-TW" altLang="en-US" dirty="0"/>
              <a:t>無</a:t>
            </a:r>
            <a:r>
              <a:rPr lang="en-US" altLang="zh-TW" dirty="0"/>
              <a:t>Java</a:t>
            </a:r>
            <a:r>
              <a:rPr lang="zh-TW" altLang="en-US" dirty="0"/>
              <a:t>基礎的初學朋友</a:t>
            </a:r>
          </a:p>
          <a:p>
            <a:pPr lvl="1"/>
            <a:r>
              <a:rPr lang="zh-TW" altLang="en-US" dirty="0"/>
              <a:t>操作概念很類似</a:t>
            </a:r>
            <a:r>
              <a:rPr lang="en-US" altLang="zh-TW" dirty="0"/>
              <a:t>Scratch</a:t>
            </a:r>
          </a:p>
          <a:p>
            <a:pPr lvl="1"/>
            <a:r>
              <a:rPr lang="zh-TW" altLang="en-US" dirty="0"/>
              <a:t>全雲端，所有作業都在瀏覽器完成</a:t>
            </a:r>
          </a:p>
          <a:p>
            <a:pPr lvl="1"/>
            <a:r>
              <a:rPr lang="zh-TW" altLang="en-US" dirty="0"/>
              <a:t>支援樂高機器人</a:t>
            </a:r>
            <a:br>
              <a:rPr lang="zh-TW" altLang="en-US" dirty="0"/>
            </a:b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2913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下面兩個連結都是同一個檔案，擇一下載：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endParaRPr lang="zh-TW" altLang="en-US" dirty="0"/>
          </a:p>
          <a:p>
            <a:r>
              <a:rPr lang="zh-TW" altLang="en-US" dirty="0"/>
              <a:t>下載後請解壓縮。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新增一個專案吧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請點</a:t>
            </a:r>
            <a:r>
              <a:rPr lang="zh-TW" altLang="en-US" dirty="0"/>
              <a:t>左上角的</a:t>
            </a:r>
            <a:r>
              <a:rPr lang="en-US" altLang="zh-TW" dirty="0"/>
              <a:t>[</a:t>
            </a:r>
            <a:r>
              <a:rPr lang="zh-TW" altLang="en-US" b="1" dirty="0" smtClean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新增專案</a:t>
            </a:r>
            <a:r>
              <a:rPr lang="en-US" altLang="zh-TW" dirty="0" smtClean="0"/>
              <a:t>]</a:t>
            </a:r>
            <a:r>
              <a:rPr lang="zh-TW" altLang="en-US" dirty="0"/>
              <a:t>，產生第</a:t>
            </a:r>
            <a:r>
              <a:rPr lang="zh-TW" altLang="en-US" dirty="0" smtClean="0"/>
              <a:t>一個專案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387" y="2852549"/>
            <a:ext cx="6743510" cy="265014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3960448">
            <a:off x="960120" y="4193827"/>
            <a:ext cx="914400" cy="2377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310" y="3899077"/>
            <a:ext cx="4272153" cy="227427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876288" y="4434840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 rot="13960448">
            <a:off x="9764017" y="4709934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2224783">
            <a:off x="9408163" y="5412439"/>
            <a:ext cx="460858" cy="24640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553698" y="412803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0075684" y="457519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9120061" y="524153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專案初始畫面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625" y="1831255"/>
            <a:ext cx="6473951" cy="471584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97026" y="1863747"/>
            <a:ext cx="1701700" cy="1563624"/>
          </a:xfrm>
          <a:prstGeom prst="wedgeRoundRectCallout">
            <a:avLst>
              <a:gd name="adj1" fmla="val 88445"/>
              <a:gd name="adj2" fmla="val 3134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</a:t>
            </a:r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面板</a:t>
            </a:r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區</a:t>
            </a:r>
            <a:endParaRPr lang="en-US" altLang="zh-TW" b="1" dirty="0" smtClean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 smtClean="0"/>
              <a:t>各種</a:t>
            </a:r>
            <a:r>
              <a:rPr lang="en-US" altLang="zh-TW" sz="1400" dirty="0"/>
              <a:t>android</a:t>
            </a:r>
            <a:r>
              <a:rPr lang="zh-TW" altLang="en-US" sz="1400" dirty="0"/>
              <a:t>的組件可在這邊找到</a:t>
            </a:r>
            <a:r>
              <a:rPr lang="zh-TW" altLang="en-US" sz="1400" dirty="0" smtClean="0"/>
              <a:t>。</a:t>
            </a:r>
            <a:endParaRPr lang="en-US" altLang="zh-TW" sz="1400" dirty="0"/>
          </a:p>
        </p:txBody>
      </p:sp>
      <p:sp>
        <p:nvSpPr>
          <p:cNvPr id="6" name="矩形 5"/>
          <p:cNvSpPr/>
          <p:nvPr/>
        </p:nvSpPr>
        <p:spPr>
          <a:xfrm>
            <a:off x="2706625" y="2329143"/>
            <a:ext cx="1386135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圓角矩形圖說文字 6"/>
          <p:cNvSpPr/>
          <p:nvPr/>
        </p:nvSpPr>
        <p:spPr>
          <a:xfrm>
            <a:off x="602029" y="3609023"/>
            <a:ext cx="1701700" cy="1279881"/>
          </a:xfrm>
          <a:prstGeom prst="wedgeRoundRectCallout">
            <a:avLst>
              <a:gd name="adj1" fmla="val 182480"/>
              <a:gd name="adj2" fmla="val -2849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工作面板區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手機畫面的編排與預覽。</a:t>
            </a:r>
            <a:endParaRPr lang="zh-TW" altLang="en-US" sz="1400" dirty="0" smtClean="0"/>
          </a:p>
        </p:txBody>
      </p:sp>
      <p:sp>
        <p:nvSpPr>
          <p:cNvPr id="8" name="矩形 7"/>
          <p:cNvSpPr/>
          <p:nvPr/>
        </p:nvSpPr>
        <p:spPr>
          <a:xfrm>
            <a:off x="4092760" y="2329143"/>
            <a:ext cx="2552642" cy="421796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圖說文字 8"/>
          <p:cNvSpPr/>
          <p:nvPr/>
        </p:nvSpPr>
        <p:spPr>
          <a:xfrm>
            <a:off x="597026" y="5069187"/>
            <a:ext cx="1701700" cy="1279881"/>
          </a:xfrm>
          <a:prstGeom prst="wedgeRoundRectCallout">
            <a:avLst>
              <a:gd name="adj1" fmla="val 328638"/>
              <a:gd name="adj2" fmla="val -12994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組件列表區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使用中的組件列表，方便搜尋。</a:t>
            </a:r>
          </a:p>
        </p:txBody>
      </p:sp>
      <p:sp>
        <p:nvSpPr>
          <p:cNvPr id="10" name="矩形 9"/>
          <p:cNvSpPr/>
          <p:nvPr/>
        </p:nvSpPr>
        <p:spPr>
          <a:xfrm>
            <a:off x="6640056" y="2329142"/>
            <a:ext cx="1264095" cy="3300617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659548" y="5629759"/>
            <a:ext cx="1244603" cy="58892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圓角矩形圖說文字 11"/>
          <p:cNvSpPr/>
          <p:nvPr/>
        </p:nvSpPr>
        <p:spPr>
          <a:xfrm>
            <a:off x="9555594" y="4938803"/>
            <a:ext cx="1701700" cy="1279881"/>
          </a:xfrm>
          <a:prstGeom prst="wedgeRoundRectCallout">
            <a:avLst>
              <a:gd name="adj1" fmla="val -158197"/>
              <a:gd name="adj2" fmla="val 3151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素材區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使用</a:t>
            </a:r>
            <a:r>
              <a:rPr lang="zh-TW" altLang="en-US" sz="1400" dirty="0" smtClean="0"/>
              <a:t>中的多媒體素材，</a:t>
            </a:r>
            <a:r>
              <a:rPr lang="zh-TW" altLang="en-US" sz="1400" dirty="0"/>
              <a:t>方便搜尋。</a:t>
            </a:r>
          </a:p>
        </p:txBody>
      </p:sp>
      <p:sp>
        <p:nvSpPr>
          <p:cNvPr id="13" name="圓角矩形圖說文字 12"/>
          <p:cNvSpPr/>
          <p:nvPr/>
        </p:nvSpPr>
        <p:spPr>
          <a:xfrm>
            <a:off x="9499701" y="2329142"/>
            <a:ext cx="1701700" cy="1279881"/>
          </a:xfrm>
          <a:prstGeom prst="wedgeRoundRectCallout">
            <a:avLst>
              <a:gd name="adj1" fmla="val -85656"/>
              <a:gd name="adj2" fmla="val 286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b="1" dirty="0" smtClean="0">
                <a:solidFill>
                  <a:srgbClr val="FFFF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組件屬性區</a:t>
            </a:r>
            <a:endParaRPr lang="en-US" altLang="zh-TW" b="1" dirty="0">
              <a:solidFill>
                <a:srgbClr val="FFFF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400" dirty="0" smtClean="0"/>
          </a:p>
          <a:p>
            <a:r>
              <a:rPr lang="zh-TW" altLang="en-US" sz="1400" dirty="0"/>
              <a:t>選用中組件之屬性列表與設定。</a:t>
            </a:r>
          </a:p>
        </p:txBody>
      </p:sp>
      <p:sp>
        <p:nvSpPr>
          <p:cNvPr id="14" name="矩形 13"/>
          <p:cNvSpPr/>
          <p:nvPr/>
        </p:nvSpPr>
        <p:spPr>
          <a:xfrm>
            <a:off x="7918297" y="2329143"/>
            <a:ext cx="1262279" cy="42528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388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開發</a:t>
            </a:r>
            <a:r>
              <a:rPr lang="en-US" altLang="zh-TW" dirty="0"/>
              <a:t>APP</a:t>
            </a:r>
            <a:r>
              <a:rPr lang="zh-TW" altLang="en-US" dirty="0"/>
              <a:t>的兩大步驟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畫面編排</a:t>
            </a:r>
            <a:r>
              <a:rPr lang="en-US" altLang="zh-TW" dirty="0" smtClean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組件設計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zh-TW" dirty="0"/>
              <a:t>APP</a:t>
            </a:r>
            <a:r>
              <a:rPr lang="zh-TW" altLang="en-US" dirty="0"/>
              <a:t>畫面的組件布置與設定。</a:t>
            </a:r>
          </a:p>
          <a:p>
            <a:pPr lvl="1"/>
            <a:r>
              <a:rPr lang="zh-TW" altLang="en-US" dirty="0"/>
              <a:t>簡單說就是外觀</a:t>
            </a:r>
          </a:p>
          <a:p>
            <a:endParaRPr lang="zh-TW" altLang="en-US" dirty="0"/>
          </a:p>
          <a:p>
            <a:r>
              <a:rPr lang="zh-TW" altLang="en-US" dirty="0" smtClean="0"/>
              <a:t>程式設計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邏輯設計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zh-TW" altLang="en-US" dirty="0"/>
              <a:t>設計</a:t>
            </a:r>
            <a:r>
              <a:rPr lang="en-US" altLang="zh-TW" dirty="0"/>
              <a:t>APP</a:t>
            </a:r>
            <a:r>
              <a:rPr lang="zh-TW" altLang="en-US" dirty="0"/>
              <a:t>對使用者操作所應有的反應。</a:t>
            </a:r>
          </a:p>
          <a:p>
            <a:pPr lvl="1"/>
            <a:r>
              <a:rPr lang="zh-TW" altLang="en-US" dirty="0"/>
              <a:t>也就是真正的程式部分。</a:t>
            </a:r>
          </a:p>
          <a:p>
            <a:pPr lvl="1"/>
            <a:r>
              <a:rPr lang="zh-TW" altLang="en-US" dirty="0"/>
              <a:t>採用拼圖方塊去組成程式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b="1" dirty="0">
                <a:solidFill>
                  <a:srgbClr val="FF0000"/>
                </a:solidFill>
              </a:rPr>
              <a:t>事件驅動的</a:t>
            </a:r>
            <a:r>
              <a:rPr lang="zh-TW" altLang="en-US" b="1" dirty="0" smtClean="0">
                <a:solidFill>
                  <a:srgbClr val="FF0000"/>
                </a:solidFill>
              </a:rPr>
              <a:t>世界！</a:t>
            </a:r>
            <a:endParaRPr lang="zh-TW" altLang="en-US" b="1" dirty="0">
              <a:solidFill>
                <a:srgbClr val="FF0000"/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153" y="2194560"/>
            <a:ext cx="4343400" cy="33432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89952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放一個按鈕到畫面中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用滑鼠點者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按鈕</a:t>
            </a:r>
            <a:r>
              <a:rPr lang="en-US" altLang="zh-TW" dirty="0"/>
              <a:t>]</a:t>
            </a:r>
            <a:r>
              <a:rPr lang="zh-TW" altLang="en-US" dirty="0"/>
              <a:t>不放，拉到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工作面板</a:t>
            </a:r>
            <a:r>
              <a:rPr lang="en-US" altLang="zh-TW" dirty="0"/>
              <a:t>]</a:t>
            </a:r>
            <a:r>
              <a:rPr lang="zh-TW" altLang="en-US" dirty="0"/>
              <a:t>中箭頭所指處放開。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539" y="2583969"/>
            <a:ext cx="5840575" cy="403927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5" name="直線單箭頭接點 4"/>
          <p:cNvCxnSpPr/>
          <p:nvPr/>
        </p:nvCxnSpPr>
        <p:spPr>
          <a:xfrm>
            <a:off x="3993502" y="4777273"/>
            <a:ext cx="2752531" cy="1312571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711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596</TotalTime>
  <Words>1048</Words>
  <Application>Microsoft Office PowerPoint</Application>
  <PresentationFormat>寬螢幕</PresentationFormat>
  <Paragraphs>140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新細明體</vt:lpstr>
      <vt:lpstr>標楷體</vt:lpstr>
      <vt:lpstr>Arial</vt:lpstr>
      <vt:lpstr>Century Gothic</vt:lpstr>
      <vt:lpstr>飛機雲</vt:lpstr>
      <vt:lpstr>初嘗AI2滋味</vt:lpstr>
      <vt:lpstr>本章大綱</vt:lpstr>
      <vt:lpstr>Anyone Can Build Apps That Impact the World  任何人都可以構建影響世界的應用程序</vt:lpstr>
      <vt:lpstr>App Inventor簡介</vt:lpstr>
      <vt:lpstr>下載上課所需檔案</vt:lpstr>
      <vt:lpstr>新增一個專案吧</vt:lpstr>
      <vt:lpstr>專案初始畫面</vt:lpstr>
      <vt:lpstr>開發APP的兩大步驟</vt:lpstr>
      <vt:lpstr>放一個按鈕到畫面中</vt:lpstr>
      <vt:lpstr>上傳圖片檔</vt:lpstr>
      <vt:lpstr>再次上傳聲音檔</vt:lpstr>
      <vt:lpstr>設定按鈕的圖片</vt:lpstr>
      <vt:lpstr>設定按鈕的圖片完成</vt:lpstr>
      <vt:lpstr>把貓臉上的字消掉</vt:lpstr>
      <vt:lpstr>增加音效元件</vt:lpstr>
      <vt:lpstr>設定想撥放的聲音檔(Meow.mp3)</vt:lpstr>
      <vt:lpstr>開始”寫”程式了！</vt:lpstr>
      <vt:lpstr>程式設計工作面板的畫面</vt:lpstr>
      <vt:lpstr>設定按鈕動作1</vt:lpstr>
      <vt:lpstr>設定按鈕動作2</vt:lpstr>
      <vt:lpstr>拼圖(程式)解說</vt:lpstr>
      <vt:lpstr>下載與測試  三種常用的下載或測試步驟</vt:lpstr>
      <vt:lpstr>來測試嘍！ AI Companion + Wifi版</vt:lpstr>
      <vt:lpstr>來測試嘍！ AI Companion + USB版</vt:lpstr>
      <vt:lpstr>來測試嘍！ 網路瀏覽器下載+安裝</vt:lpstr>
      <vt:lpstr>恭喜你完成第一個程式了！！ 小貓喵喵叫！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22</cp:revision>
  <dcterms:created xsi:type="dcterms:W3CDTF">2020-12-18T08:24:54Z</dcterms:created>
  <dcterms:modified xsi:type="dcterms:W3CDTF">2020-12-19T07:21:59Z</dcterms:modified>
</cp:coreProperties>
</file>